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7" r:id="rId22"/>
    <p:sldId id="278" r:id="rId23"/>
    <p:sldId id="276" r:id="rId24"/>
  </p:sldIdLst>
  <p:sldSz cx="12192000" cy="6858000"/>
  <p:notesSz cx="6858000" cy="9144000"/>
  <p:defaultText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6176" autoAdjust="0"/>
    <p:restoredTop sz="94660"/>
  </p:normalViewPr>
  <p:slideViewPr>
    <p:cSldViewPr snapToGrid="0">
      <p:cViewPr varScale="1">
        <p:scale>
          <a:sx n="74" d="100"/>
          <a:sy n="74" d="100"/>
        </p:scale>
        <p:origin x="624"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1524000" y="1122363"/>
            <a:ext cx="9144000" cy="2387600"/>
          </a:xfrm>
        </p:spPr>
        <p:txBody>
          <a:bodyPr anchor="b"/>
          <a:lstStyle>
            <a:lvl1pPr algn="ctr">
              <a:defRPr sz="6000"/>
            </a:lvl1pPr>
          </a:lstStyle>
          <a:p>
            <a:r>
              <a:rPr lang="ar-SA" smtClean="0"/>
              <a:t>انقر لتحرير نمط العنوان الرئيسي</a:t>
            </a:r>
            <a:endParaRPr lang="en-US"/>
          </a:p>
        </p:txBody>
      </p:sp>
      <p:sp>
        <p:nvSpPr>
          <p:cNvPr id="3" name="عنوان فرعي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smtClean="0"/>
              <a:t>انقر لتحرير نمط العنوان الثانوي الرئيسي</a:t>
            </a:r>
            <a:endParaRPr lang="en-US"/>
          </a:p>
        </p:txBody>
      </p:sp>
      <p:sp>
        <p:nvSpPr>
          <p:cNvPr id="4" name="عنصر نائب للتاريخ 3"/>
          <p:cNvSpPr>
            <a:spLocks noGrp="1"/>
          </p:cNvSpPr>
          <p:nvPr>
            <p:ph type="dt" sz="half" idx="10"/>
          </p:nvPr>
        </p:nvSpPr>
        <p:spPr/>
        <p:txBody>
          <a:bodyPr/>
          <a:lstStyle/>
          <a:p>
            <a:fld id="{D0C088B6-AC00-48F1-AED3-9D31397FC04B}" type="datetimeFigureOut">
              <a:rPr lang="en-US" smtClean="0"/>
              <a:t>10/10/2023</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4F848814-06B9-4889-88BF-58A0028A5B11}" type="slidenum">
              <a:rPr lang="en-US" smtClean="0"/>
              <a:t>‹#›</a:t>
            </a:fld>
            <a:endParaRPr lang="en-US"/>
          </a:p>
        </p:txBody>
      </p:sp>
    </p:spTree>
    <p:extLst>
      <p:ext uri="{BB962C8B-B14F-4D97-AF65-F5344CB8AC3E}">
        <p14:creationId xmlns:p14="http://schemas.microsoft.com/office/powerpoint/2010/main" val="30644220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عنوان العمودي 2"/>
          <p:cNvSpPr>
            <a:spLocks noGrp="1"/>
          </p:cNvSpPr>
          <p:nvPr>
            <p:ph type="body" orient="vert" idx="1"/>
          </p:nvPr>
        </p:nvSpPr>
        <p:spPr/>
        <p:txBody>
          <a:bodyPr vert="eaVert"/>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10"/>
          </p:nvPr>
        </p:nvSpPr>
        <p:spPr/>
        <p:txBody>
          <a:bodyPr/>
          <a:lstStyle/>
          <a:p>
            <a:fld id="{D0C088B6-AC00-48F1-AED3-9D31397FC04B}" type="datetimeFigureOut">
              <a:rPr lang="en-US" smtClean="0"/>
              <a:t>10/10/2023</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4F848814-06B9-4889-88BF-58A0028A5B11}" type="slidenum">
              <a:rPr lang="en-US" smtClean="0"/>
              <a:t>‹#›</a:t>
            </a:fld>
            <a:endParaRPr lang="en-US"/>
          </a:p>
        </p:txBody>
      </p:sp>
    </p:spTree>
    <p:extLst>
      <p:ext uri="{BB962C8B-B14F-4D97-AF65-F5344CB8AC3E}">
        <p14:creationId xmlns:p14="http://schemas.microsoft.com/office/powerpoint/2010/main" val="38757787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8724900" y="365125"/>
            <a:ext cx="2628900" cy="5811838"/>
          </a:xfrm>
        </p:spPr>
        <p:txBody>
          <a:bodyPr vert="eaVert"/>
          <a:lstStyle/>
          <a:p>
            <a:r>
              <a:rPr lang="ar-SA" smtClean="0"/>
              <a:t>انقر لتحرير نمط العنوان الرئيسي</a:t>
            </a:r>
            <a:endParaRPr lang="en-US"/>
          </a:p>
        </p:txBody>
      </p:sp>
      <p:sp>
        <p:nvSpPr>
          <p:cNvPr id="3" name="عنصر نائب للعنوان العمودي 2"/>
          <p:cNvSpPr>
            <a:spLocks noGrp="1"/>
          </p:cNvSpPr>
          <p:nvPr>
            <p:ph type="body" orient="vert" idx="1"/>
          </p:nvPr>
        </p:nvSpPr>
        <p:spPr>
          <a:xfrm>
            <a:off x="838200" y="365125"/>
            <a:ext cx="7734300" cy="5811838"/>
          </a:xfrm>
        </p:spPr>
        <p:txBody>
          <a:bodyPr vert="eaVert"/>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10"/>
          </p:nvPr>
        </p:nvSpPr>
        <p:spPr/>
        <p:txBody>
          <a:bodyPr/>
          <a:lstStyle/>
          <a:p>
            <a:fld id="{D0C088B6-AC00-48F1-AED3-9D31397FC04B}" type="datetimeFigureOut">
              <a:rPr lang="en-US" smtClean="0"/>
              <a:t>10/10/2023</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4F848814-06B9-4889-88BF-58A0028A5B11}" type="slidenum">
              <a:rPr lang="en-US" smtClean="0"/>
              <a:t>‹#›</a:t>
            </a:fld>
            <a:endParaRPr lang="en-US"/>
          </a:p>
        </p:txBody>
      </p:sp>
    </p:spTree>
    <p:extLst>
      <p:ext uri="{BB962C8B-B14F-4D97-AF65-F5344CB8AC3E}">
        <p14:creationId xmlns:p14="http://schemas.microsoft.com/office/powerpoint/2010/main" val="22657317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محتوى 2"/>
          <p:cNvSpPr>
            <a:spLocks noGrp="1"/>
          </p:cNvSpPr>
          <p:nvPr>
            <p:ph idx="1"/>
          </p:nvPr>
        </p:nvSpPr>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10"/>
          </p:nvPr>
        </p:nvSpPr>
        <p:spPr/>
        <p:txBody>
          <a:bodyPr/>
          <a:lstStyle/>
          <a:p>
            <a:fld id="{D0C088B6-AC00-48F1-AED3-9D31397FC04B}" type="datetimeFigureOut">
              <a:rPr lang="en-US" smtClean="0"/>
              <a:t>10/10/2023</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4F848814-06B9-4889-88BF-58A0028A5B11}" type="slidenum">
              <a:rPr lang="en-US" smtClean="0"/>
              <a:t>‹#›</a:t>
            </a:fld>
            <a:endParaRPr lang="en-US"/>
          </a:p>
        </p:txBody>
      </p:sp>
    </p:spTree>
    <p:extLst>
      <p:ext uri="{BB962C8B-B14F-4D97-AF65-F5344CB8AC3E}">
        <p14:creationId xmlns:p14="http://schemas.microsoft.com/office/powerpoint/2010/main" val="36491273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831850" y="1709738"/>
            <a:ext cx="10515600" cy="2852737"/>
          </a:xfrm>
        </p:spPr>
        <p:txBody>
          <a:bodyPr anchor="b"/>
          <a:lstStyle>
            <a:lvl1pPr>
              <a:defRPr sz="6000"/>
            </a:lvl1p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ar-SA" smtClean="0"/>
              <a:t>تحرير أنماط النص الرئيسي</a:t>
            </a:r>
          </a:p>
        </p:txBody>
      </p:sp>
      <p:sp>
        <p:nvSpPr>
          <p:cNvPr id="4" name="عنصر نائب للتاريخ 3"/>
          <p:cNvSpPr>
            <a:spLocks noGrp="1"/>
          </p:cNvSpPr>
          <p:nvPr>
            <p:ph type="dt" sz="half" idx="10"/>
          </p:nvPr>
        </p:nvSpPr>
        <p:spPr/>
        <p:txBody>
          <a:bodyPr/>
          <a:lstStyle/>
          <a:p>
            <a:fld id="{D0C088B6-AC00-48F1-AED3-9D31397FC04B}" type="datetimeFigureOut">
              <a:rPr lang="en-US" smtClean="0"/>
              <a:t>10/10/2023</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4F848814-06B9-4889-88BF-58A0028A5B11}" type="slidenum">
              <a:rPr lang="en-US" smtClean="0"/>
              <a:t>‹#›</a:t>
            </a:fld>
            <a:endParaRPr lang="en-US"/>
          </a:p>
        </p:txBody>
      </p:sp>
    </p:spTree>
    <p:extLst>
      <p:ext uri="{BB962C8B-B14F-4D97-AF65-F5344CB8AC3E}">
        <p14:creationId xmlns:p14="http://schemas.microsoft.com/office/powerpoint/2010/main" val="27492153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محتوى 2"/>
          <p:cNvSpPr>
            <a:spLocks noGrp="1"/>
          </p:cNvSpPr>
          <p:nvPr>
            <p:ph sz="half" idx="1"/>
          </p:nvPr>
        </p:nvSpPr>
        <p:spPr>
          <a:xfrm>
            <a:off x="838200" y="1825625"/>
            <a:ext cx="5181600" cy="4351338"/>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محتوى 3"/>
          <p:cNvSpPr>
            <a:spLocks noGrp="1"/>
          </p:cNvSpPr>
          <p:nvPr>
            <p:ph sz="half" idx="2"/>
          </p:nvPr>
        </p:nvSpPr>
        <p:spPr>
          <a:xfrm>
            <a:off x="6172200" y="1825625"/>
            <a:ext cx="5181600" cy="4351338"/>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عنصر نائب للتاريخ 4"/>
          <p:cNvSpPr>
            <a:spLocks noGrp="1"/>
          </p:cNvSpPr>
          <p:nvPr>
            <p:ph type="dt" sz="half" idx="10"/>
          </p:nvPr>
        </p:nvSpPr>
        <p:spPr/>
        <p:txBody>
          <a:bodyPr/>
          <a:lstStyle/>
          <a:p>
            <a:fld id="{D0C088B6-AC00-48F1-AED3-9D31397FC04B}" type="datetimeFigureOut">
              <a:rPr lang="en-US" smtClean="0"/>
              <a:t>10/10/2023</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4F848814-06B9-4889-88BF-58A0028A5B11}" type="slidenum">
              <a:rPr lang="en-US" smtClean="0"/>
              <a:t>‹#›</a:t>
            </a:fld>
            <a:endParaRPr lang="en-US"/>
          </a:p>
        </p:txBody>
      </p:sp>
    </p:spTree>
    <p:extLst>
      <p:ext uri="{BB962C8B-B14F-4D97-AF65-F5344CB8AC3E}">
        <p14:creationId xmlns:p14="http://schemas.microsoft.com/office/powerpoint/2010/main" val="15771622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365125"/>
            <a:ext cx="10515600" cy="1325563"/>
          </a:xfrm>
        </p:spPr>
        <p:txBody>
          <a:body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4" name="عنصر نائب للمحتوى 3"/>
          <p:cNvSpPr>
            <a:spLocks noGrp="1"/>
          </p:cNvSpPr>
          <p:nvPr>
            <p:ph sz="half" idx="2"/>
          </p:nvPr>
        </p:nvSpPr>
        <p:spPr>
          <a:xfrm>
            <a:off x="839788" y="2505075"/>
            <a:ext cx="5157787" cy="3684588"/>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عنصر نائب للنص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6" name="عنصر نائب للمحتوى 5"/>
          <p:cNvSpPr>
            <a:spLocks noGrp="1"/>
          </p:cNvSpPr>
          <p:nvPr>
            <p:ph sz="quarter" idx="4"/>
          </p:nvPr>
        </p:nvSpPr>
        <p:spPr>
          <a:xfrm>
            <a:off x="6172200" y="2505075"/>
            <a:ext cx="5183188" cy="3684588"/>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7" name="عنصر نائب للتاريخ 6"/>
          <p:cNvSpPr>
            <a:spLocks noGrp="1"/>
          </p:cNvSpPr>
          <p:nvPr>
            <p:ph type="dt" sz="half" idx="10"/>
          </p:nvPr>
        </p:nvSpPr>
        <p:spPr/>
        <p:txBody>
          <a:bodyPr/>
          <a:lstStyle/>
          <a:p>
            <a:fld id="{D0C088B6-AC00-48F1-AED3-9D31397FC04B}" type="datetimeFigureOut">
              <a:rPr lang="en-US" smtClean="0"/>
              <a:t>10/10/2023</a:t>
            </a:fld>
            <a:endParaRPr lang="en-US"/>
          </a:p>
        </p:txBody>
      </p:sp>
      <p:sp>
        <p:nvSpPr>
          <p:cNvPr id="8" name="عنصر نائب للتذييل 7"/>
          <p:cNvSpPr>
            <a:spLocks noGrp="1"/>
          </p:cNvSpPr>
          <p:nvPr>
            <p:ph type="ftr" sz="quarter" idx="11"/>
          </p:nvPr>
        </p:nvSpPr>
        <p:spPr/>
        <p:txBody>
          <a:bodyPr/>
          <a:lstStyle/>
          <a:p>
            <a:endParaRPr lang="en-US"/>
          </a:p>
        </p:txBody>
      </p:sp>
      <p:sp>
        <p:nvSpPr>
          <p:cNvPr id="9" name="عنصر نائب لرقم الشريحة 8"/>
          <p:cNvSpPr>
            <a:spLocks noGrp="1"/>
          </p:cNvSpPr>
          <p:nvPr>
            <p:ph type="sldNum" sz="quarter" idx="12"/>
          </p:nvPr>
        </p:nvSpPr>
        <p:spPr/>
        <p:txBody>
          <a:bodyPr/>
          <a:lstStyle/>
          <a:p>
            <a:fld id="{4F848814-06B9-4889-88BF-58A0028A5B11}" type="slidenum">
              <a:rPr lang="en-US" smtClean="0"/>
              <a:t>‹#›</a:t>
            </a:fld>
            <a:endParaRPr lang="en-US"/>
          </a:p>
        </p:txBody>
      </p:sp>
    </p:spTree>
    <p:extLst>
      <p:ext uri="{BB962C8B-B14F-4D97-AF65-F5344CB8AC3E}">
        <p14:creationId xmlns:p14="http://schemas.microsoft.com/office/powerpoint/2010/main" val="20796726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تاريخ 2"/>
          <p:cNvSpPr>
            <a:spLocks noGrp="1"/>
          </p:cNvSpPr>
          <p:nvPr>
            <p:ph type="dt" sz="half" idx="10"/>
          </p:nvPr>
        </p:nvSpPr>
        <p:spPr/>
        <p:txBody>
          <a:bodyPr/>
          <a:lstStyle/>
          <a:p>
            <a:fld id="{D0C088B6-AC00-48F1-AED3-9D31397FC04B}" type="datetimeFigureOut">
              <a:rPr lang="en-US" smtClean="0"/>
              <a:t>10/10/2023</a:t>
            </a:fld>
            <a:endParaRPr lang="en-US"/>
          </a:p>
        </p:txBody>
      </p:sp>
      <p:sp>
        <p:nvSpPr>
          <p:cNvPr id="4" name="عنصر نائب للتذييل 3"/>
          <p:cNvSpPr>
            <a:spLocks noGrp="1"/>
          </p:cNvSpPr>
          <p:nvPr>
            <p:ph type="ftr" sz="quarter" idx="11"/>
          </p:nvPr>
        </p:nvSpPr>
        <p:spPr/>
        <p:txBody>
          <a:bodyPr/>
          <a:lstStyle/>
          <a:p>
            <a:endParaRPr lang="en-US"/>
          </a:p>
        </p:txBody>
      </p:sp>
      <p:sp>
        <p:nvSpPr>
          <p:cNvPr id="5" name="عنصر نائب لرقم الشريحة 4"/>
          <p:cNvSpPr>
            <a:spLocks noGrp="1"/>
          </p:cNvSpPr>
          <p:nvPr>
            <p:ph type="sldNum" sz="quarter" idx="12"/>
          </p:nvPr>
        </p:nvSpPr>
        <p:spPr/>
        <p:txBody>
          <a:bodyPr/>
          <a:lstStyle/>
          <a:p>
            <a:fld id="{4F848814-06B9-4889-88BF-58A0028A5B11}" type="slidenum">
              <a:rPr lang="en-US" smtClean="0"/>
              <a:t>‹#›</a:t>
            </a:fld>
            <a:endParaRPr lang="en-US"/>
          </a:p>
        </p:txBody>
      </p:sp>
    </p:spTree>
    <p:extLst>
      <p:ext uri="{BB962C8B-B14F-4D97-AF65-F5344CB8AC3E}">
        <p14:creationId xmlns:p14="http://schemas.microsoft.com/office/powerpoint/2010/main" val="41100330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D0C088B6-AC00-48F1-AED3-9D31397FC04B}" type="datetimeFigureOut">
              <a:rPr lang="en-US" smtClean="0"/>
              <a:t>10/10/2023</a:t>
            </a:fld>
            <a:endParaRPr lang="en-US"/>
          </a:p>
        </p:txBody>
      </p:sp>
      <p:sp>
        <p:nvSpPr>
          <p:cNvPr id="3" name="عنصر نائب للتذييل 2"/>
          <p:cNvSpPr>
            <a:spLocks noGrp="1"/>
          </p:cNvSpPr>
          <p:nvPr>
            <p:ph type="ftr" sz="quarter" idx="11"/>
          </p:nvPr>
        </p:nvSpPr>
        <p:spPr/>
        <p:txBody>
          <a:bodyPr/>
          <a:lstStyle/>
          <a:p>
            <a:endParaRPr lang="en-US"/>
          </a:p>
        </p:txBody>
      </p:sp>
      <p:sp>
        <p:nvSpPr>
          <p:cNvPr id="4" name="عنصر نائب لرقم الشريحة 3"/>
          <p:cNvSpPr>
            <a:spLocks noGrp="1"/>
          </p:cNvSpPr>
          <p:nvPr>
            <p:ph type="sldNum" sz="quarter" idx="12"/>
          </p:nvPr>
        </p:nvSpPr>
        <p:spPr/>
        <p:txBody>
          <a:bodyPr/>
          <a:lstStyle/>
          <a:p>
            <a:fld id="{4F848814-06B9-4889-88BF-58A0028A5B11}" type="slidenum">
              <a:rPr lang="en-US" smtClean="0"/>
              <a:t>‹#›</a:t>
            </a:fld>
            <a:endParaRPr lang="en-US"/>
          </a:p>
        </p:txBody>
      </p:sp>
    </p:spTree>
    <p:extLst>
      <p:ext uri="{BB962C8B-B14F-4D97-AF65-F5344CB8AC3E}">
        <p14:creationId xmlns:p14="http://schemas.microsoft.com/office/powerpoint/2010/main" val="4604098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457200"/>
            <a:ext cx="3932237" cy="1600200"/>
          </a:xfrm>
        </p:spPr>
        <p:txBody>
          <a:bodyPr anchor="b"/>
          <a:lstStyle>
            <a:lvl1pPr>
              <a:defRPr sz="3200"/>
            </a:lvl1pPr>
          </a:lstStyle>
          <a:p>
            <a:r>
              <a:rPr lang="ar-SA" smtClean="0"/>
              <a:t>انقر لتحرير نمط العنوان الرئيسي</a:t>
            </a:r>
            <a:endParaRPr lang="en-US"/>
          </a:p>
        </p:txBody>
      </p:sp>
      <p:sp>
        <p:nvSpPr>
          <p:cNvPr id="3" name="عنصر نائب للمحتوى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نص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تحرير أنماط النص الرئيسي</a:t>
            </a:r>
          </a:p>
        </p:txBody>
      </p:sp>
      <p:sp>
        <p:nvSpPr>
          <p:cNvPr id="5" name="عنصر نائب للتاريخ 4"/>
          <p:cNvSpPr>
            <a:spLocks noGrp="1"/>
          </p:cNvSpPr>
          <p:nvPr>
            <p:ph type="dt" sz="half" idx="10"/>
          </p:nvPr>
        </p:nvSpPr>
        <p:spPr/>
        <p:txBody>
          <a:bodyPr/>
          <a:lstStyle/>
          <a:p>
            <a:fld id="{D0C088B6-AC00-48F1-AED3-9D31397FC04B}" type="datetimeFigureOut">
              <a:rPr lang="en-US" smtClean="0"/>
              <a:t>10/10/2023</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4F848814-06B9-4889-88BF-58A0028A5B11}" type="slidenum">
              <a:rPr lang="en-US" smtClean="0"/>
              <a:t>‹#›</a:t>
            </a:fld>
            <a:endParaRPr lang="en-US"/>
          </a:p>
        </p:txBody>
      </p:sp>
    </p:spTree>
    <p:extLst>
      <p:ext uri="{BB962C8B-B14F-4D97-AF65-F5344CB8AC3E}">
        <p14:creationId xmlns:p14="http://schemas.microsoft.com/office/powerpoint/2010/main" val="10629579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457200"/>
            <a:ext cx="3932237" cy="1600200"/>
          </a:xfrm>
        </p:spPr>
        <p:txBody>
          <a:bodyPr anchor="b"/>
          <a:lstStyle>
            <a:lvl1pPr>
              <a:defRPr sz="3200"/>
            </a:lvl1pPr>
          </a:lstStyle>
          <a:p>
            <a:r>
              <a:rPr lang="ar-SA" smtClean="0"/>
              <a:t>انقر لتحرير نمط العنوان الرئيسي</a:t>
            </a:r>
            <a:endParaRPr lang="en-US"/>
          </a:p>
        </p:txBody>
      </p:sp>
      <p:sp>
        <p:nvSpPr>
          <p:cNvPr id="3" name="عنصر نائب للصورة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عنصر نائب للنص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تحرير أنماط النص الرئيسي</a:t>
            </a:r>
          </a:p>
        </p:txBody>
      </p:sp>
      <p:sp>
        <p:nvSpPr>
          <p:cNvPr id="5" name="عنصر نائب للتاريخ 4"/>
          <p:cNvSpPr>
            <a:spLocks noGrp="1"/>
          </p:cNvSpPr>
          <p:nvPr>
            <p:ph type="dt" sz="half" idx="10"/>
          </p:nvPr>
        </p:nvSpPr>
        <p:spPr/>
        <p:txBody>
          <a:bodyPr/>
          <a:lstStyle/>
          <a:p>
            <a:fld id="{D0C088B6-AC00-48F1-AED3-9D31397FC04B}" type="datetimeFigureOut">
              <a:rPr lang="en-US" smtClean="0"/>
              <a:t>10/10/2023</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4F848814-06B9-4889-88BF-58A0028A5B11}" type="slidenum">
              <a:rPr lang="en-US" smtClean="0"/>
              <a:t>‹#›</a:t>
            </a:fld>
            <a:endParaRPr lang="en-US"/>
          </a:p>
        </p:txBody>
      </p:sp>
    </p:spTree>
    <p:extLst>
      <p:ext uri="{BB962C8B-B14F-4D97-AF65-F5344CB8AC3E}">
        <p14:creationId xmlns:p14="http://schemas.microsoft.com/office/powerpoint/2010/main" val="20350751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D0C088B6-AC00-48F1-AED3-9D31397FC04B}" type="datetimeFigureOut">
              <a:rPr lang="en-US" smtClean="0"/>
              <a:t>10/10/2023</a:t>
            </a:fld>
            <a:endParaRPr lang="en-US"/>
          </a:p>
        </p:txBody>
      </p:sp>
      <p:sp>
        <p:nvSpPr>
          <p:cNvPr id="5" name="عنصر نائب للتذييل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en-US"/>
          </a:p>
        </p:txBody>
      </p:sp>
      <p:sp>
        <p:nvSpPr>
          <p:cNvPr id="6" name="عنصر نائب لرقم الشريحة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4F848814-06B9-4889-88BF-58A0028A5B11}" type="slidenum">
              <a:rPr lang="en-US" smtClean="0"/>
              <a:t>‹#›</a:t>
            </a:fld>
            <a:endParaRPr lang="en-US"/>
          </a:p>
        </p:txBody>
      </p:sp>
    </p:spTree>
    <p:extLst>
      <p:ext uri="{BB962C8B-B14F-4D97-AF65-F5344CB8AC3E}">
        <p14:creationId xmlns:p14="http://schemas.microsoft.com/office/powerpoint/2010/main" val="25768638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524000" y="1122363"/>
            <a:ext cx="9144000" cy="886741"/>
          </a:xfrm>
        </p:spPr>
        <p:txBody>
          <a:bodyPr>
            <a:normAutofit/>
          </a:bodyPr>
          <a:lstStyle/>
          <a:p>
            <a:pPr algn="r"/>
            <a:r>
              <a:rPr lang="en-US" sz="2400" dirty="0" smtClean="0">
                <a:latin typeface="+mn-lt"/>
              </a:rPr>
              <a:t>University of </a:t>
            </a:r>
            <a:r>
              <a:rPr lang="en-US" sz="2400" dirty="0" err="1" smtClean="0">
                <a:latin typeface="+mn-lt"/>
              </a:rPr>
              <a:t>Basrah</a:t>
            </a:r>
            <a:r>
              <a:rPr lang="en-US" sz="2400" dirty="0" smtClean="0">
                <a:latin typeface="+mn-lt"/>
              </a:rPr>
              <a:t>	</a:t>
            </a:r>
            <a:br>
              <a:rPr lang="en-US" sz="2400" dirty="0" smtClean="0">
                <a:latin typeface="+mn-lt"/>
              </a:rPr>
            </a:br>
            <a:r>
              <a:rPr lang="en-US" sz="2400" dirty="0" smtClean="0">
                <a:latin typeface="+mn-lt"/>
              </a:rPr>
              <a:t>College of Nursing</a:t>
            </a:r>
            <a:endParaRPr lang="en-US" sz="2400" dirty="0">
              <a:latin typeface="+mn-lt"/>
            </a:endParaRPr>
          </a:p>
        </p:txBody>
      </p:sp>
      <p:sp>
        <p:nvSpPr>
          <p:cNvPr id="3" name="عنوان فرعي 2"/>
          <p:cNvSpPr>
            <a:spLocks noGrp="1"/>
          </p:cNvSpPr>
          <p:nvPr>
            <p:ph type="subTitle" idx="1"/>
          </p:nvPr>
        </p:nvSpPr>
        <p:spPr>
          <a:xfrm>
            <a:off x="450761" y="2768957"/>
            <a:ext cx="11256135" cy="3322749"/>
          </a:xfrm>
        </p:spPr>
        <p:txBody>
          <a:bodyPr/>
          <a:lstStyle/>
          <a:p>
            <a:r>
              <a:rPr lang="en-US" sz="2800" b="1" dirty="0" smtClean="0"/>
              <a:t>Management &amp;Leadership in Nursing</a:t>
            </a:r>
          </a:p>
          <a:p>
            <a:pPr algn="l"/>
            <a:endParaRPr lang="en-US" dirty="0" smtClean="0"/>
          </a:p>
          <a:p>
            <a:r>
              <a:rPr lang="en-US" sz="2800" b="1" dirty="0" smtClean="0"/>
              <a:t>Nursing Administration </a:t>
            </a:r>
          </a:p>
          <a:p>
            <a:pPr algn="l"/>
            <a:r>
              <a:rPr lang="en-US" b="1" dirty="0" smtClean="0"/>
              <a:t>Second lecture </a:t>
            </a:r>
          </a:p>
          <a:p>
            <a:pPr algn="l"/>
            <a:r>
              <a:rPr lang="en-US" b="1" dirty="0" smtClean="0"/>
              <a:t>Prepared </a:t>
            </a:r>
            <a:r>
              <a:rPr lang="en-US" b="1" dirty="0" smtClean="0"/>
              <a:t>by :- </a:t>
            </a:r>
            <a:r>
              <a:rPr lang="en-US" b="1" dirty="0" smtClean="0"/>
              <a:t>assist </a:t>
            </a:r>
            <a:r>
              <a:rPr lang="en-US" b="1" dirty="0" err="1" smtClean="0"/>
              <a:t>lec</a:t>
            </a:r>
            <a:r>
              <a:rPr lang="en-US" b="1" dirty="0" smtClean="0"/>
              <a:t>. Noor </a:t>
            </a:r>
            <a:r>
              <a:rPr lang="en-US" b="1" dirty="0" err="1" smtClean="0"/>
              <a:t>salah</a:t>
            </a:r>
            <a:r>
              <a:rPr lang="en-US" b="1" dirty="0" smtClean="0"/>
              <a:t> </a:t>
            </a:r>
            <a:r>
              <a:rPr lang="en-US" b="1" dirty="0" err="1" smtClean="0"/>
              <a:t>shreef</a:t>
            </a:r>
            <a:endParaRPr lang="en-US" b="1" dirty="0"/>
          </a:p>
        </p:txBody>
      </p:sp>
      <p:pic>
        <p:nvPicPr>
          <p:cNvPr id="4" name="صورة 3"/>
          <p:cNvPicPr>
            <a:picLocks noChangeAspect="1"/>
          </p:cNvPicPr>
          <p:nvPr/>
        </p:nvPicPr>
        <p:blipFill>
          <a:blip r:embed="rId2"/>
          <a:stretch>
            <a:fillRect/>
          </a:stretch>
        </p:blipFill>
        <p:spPr>
          <a:xfrm>
            <a:off x="1524000" y="1066083"/>
            <a:ext cx="2060627" cy="1322947"/>
          </a:xfrm>
          <a:prstGeom prst="rect">
            <a:avLst/>
          </a:prstGeom>
        </p:spPr>
      </p:pic>
    </p:spTree>
    <p:extLst>
      <p:ext uri="{BB962C8B-B14F-4D97-AF65-F5344CB8AC3E}">
        <p14:creationId xmlns:p14="http://schemas.microsoft.com/office/powerpoint/2010/main" val="39147295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a:xfrm>
            <a:off x="838200" y="1339403"/>
            <a:ext cx="10515600" cy="4837560"/>
          </a:xfrm>
        </p:spPr>
        <p:txBody>
          <a:bodyPr>
            <a:normAutofit/>
          </a:bodyPr>
          <a:lstStyle/>
          <a:p>
            <a:pPr marL="0" indent="0" algn="l">
              <a:buNone/>
            </a:pPr>
            <a:r>
              <a:rPr lang="en-US" b="1" dirty="0" smtClean="0"/>
              <a:t>Roles </a:t>
            </a:r>
            <a:r>
              <a:rPr lang="en-US" b="1" dirty="0" smtClean="0"/>
              <a:t>of Nurse Coordinator</a:t>
            </a:r>
          </a:p>
          <a:p>
            <a:pPr marL="0" indent="0" algn="l">
              <a:buNone/>
            </a:pPr>
            <a:r>
              <a:rPr lang="en-US" dirty="0" smtClean="0"/>
              <a:t>1. Purchasing and distributing supplies.</a:t>
            </a:r>
          </a:p>
          <a:p>
            <a:pPr marL="0" indent="0" algn="l">
              <a:buNone/>
            </a:pPr>
            <a:r>
              <a:rPr lang="en-US" dirty="0" smtClean="0"/>
              <a:t>2. Directing the work of administrative and nursing staff.</a:t>
            </a:r>
          </a:p>
          <a:p>
            <a:pPr marL="0" indent="0" algn="l">
              <a:buNone/>
            </a:pPr>
            <a:r>
              <a:rPr lang="en-US" dirty="0" smtClean="0"/>
              <a:t>3. Ensuring that equipment and machinery are maintained and repaired as necessary.</a:t>
            </a:r>
          </a:p>
          <a:p>
            <a:pPr marL="0" indent="0" algn="l">
              <a:buNone/>
            </a:pPr>
            <a:r>
              <a:rPr lang="en-US" dirty="0" smtClean="0"/>
              <a:t>4. Maintaining the security and safety of the facilities.</a:t>
            </a:r>
          </a:p>
          <a:p>
            <a:pPr marL="0" indent="0" algn="l">
              <a:buNone/>
            </a:pPr>
            <a:r>
              <a:rPr lang="en-US" dirty="0" smtClean="0"/>
              <a:t>5. Planning budgets.</a:t>
            </a:r>
          </a:p>
          <a:p>
            <a:pPr marL="0" indent="0" algn="l">
              <a:buNone/>
            </a:pPr>
            <a:r>
              <a:rPr lang="en-US" dirty="0" smtClean="0"/>
              <a:t>6. Making sure the organization adheres to government regulations.</a:t>
            </a:r>
            <a:endParaRPr lang="en-US" dirty="0"/>
          </a:p>
        </p:txBody>
      </p:sp>
    </p:spTree>
    <p:extLst>
      <p:ext uri="{BB962C8B-B14F-4D97-AF65-F5344CB8AC3E}">
        <p14:creationId xmlns:p14="http://schemas.microsoft.com/office/powerpoint/2010/main" val="13458154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lstStyle/>
          <a:p>
            <a:pPr marL="0" indent="0" algn="l">
              <a:buNone/>
            </a:pPr>
            <a:r>
              <a:rPr lang="en-US" b="1" dirty="0" smtClean="0">
                <a:solidFill>
                  <a:srgbClr val="FF0000"/>
                </a:solidFill>
              </a:rPr>
              <a:t>VI: Reporting and Recording</a:t>
            </a:r>
          </a:p>
          <a:p>
            <a:pPr marL="0" indent="0" algn="l">
              <a:buNone/>
            </a:pPr>
            <a:r>
              <a:rPr lang="en-US" b="1" dirty="0" smtClean="0"/>
              <a:t>Record : </a:t>
            </a:r>
            <a:r>
              <a:rPr lang="en-US" dirty="0" smtClean="0"/>
              <a:t>A record is a permanent written communication that documents information relevant to a client‘s health care management, e.g. a client chart is a continuing account of client‘s health care status and need.</a:t>
            </a:r>
          </a:p>
          <a:p>
            <a:pPr marL="0" indent="0" algn="l">
              <a:buNone/>
            </a:pPr>
            <a:r>
              <a:rPr lang="en-US" b="1" dirty="0" smtClean="0"/>
              <a:t>Reports: </a:t>
            </a:r>
            <a:r>
              <a:rPr lang="en-US" dirty="0" smtClean="0"/>
              <a:t>are oral or written exchanges of information shared between </a:t>
            </a:r>
          </a:p>
          <a:p>
            <a:pPr marL="0" indent="0" algn="l">
              <a:buNone/>
            </a:pPr>
            <a:r>
              <a:rPr lang="en-US" dirty="0" smtClean="0"/>
              <a:t>caregiver or caregivers in number of ways.</a:t>
            </a:r>
          </a:p>
          <a:p>
            <a:pPr marL="0" indent="0" algn="l">
              <a:buNone/>
            </a:pPr>
            <a:endParaRPr lang="en-US" dirty="0"/>
          </a:p>
        </p:txBody>
      </p:sp>
    </p:spTree>
    <p:extLst>
      <p:ext uri="{BB962C8B-B14F-4D97-AF65-F5344CB8AC3E}">
        <p14:creationId xmlns:p14="http://schemas.microsoft.com/office/powerpoint/2010/main" val="13581620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a:xfrm>
            <a:off x="838200" y="365125"/>
            <a:ext cx="10515600" cy="5811838"/>
          </a:xfrm>
        </p:spPr>
        <p:txBody>
          <a:bodyPr>
            <a:normAutofit/>
          </a:bodyPr>
          <a:lstStyle/>
          <a:p>
            <a:pPr marL="0" indent="0" algn="l">
              <a:buNone/>
            </a:pPr>
            <a:r>
              <a:rPr lang="en-US" b="1" dirty="0" smtClean="0"/>
              <a:t>Purposes of Record</a:t>
            </a:r>
          </a:p>
          <a:p>
            <a:pPr marL="0" indent="0" algn="l">
              <a:buNone/>
            </a:pPr>
            <a:endParaRPr lang="ar-IQ" dirty="0" smtClean="0"/>
          </a:p>
          <a:p>
            <a:pPr marL="0" indent="0" algn="l">
              <a:buNone/>
            </a:pPr>
            <a:r>
              <a:rPr lang="en-US" dirty="0" smtClean="0"/>
              <a:t>1. Supply data that are essential for programme planning and </a:t>
            </a:r>
          </a:p>
          <a:p>
            <a:pPr marL="0" indent="0" algn="l">
              <a:buNone/>
            </a:pPr>
            <a:r>
              <a:rPr lang="en-US" dirty="0" smtClean="0"/>
              <a:t>evaluation.</a:t>
            </a:r>
          </a:p>
          <a:p>
            <a:pPr marL="0" indent="0" algn="l">
              <a:buNone/>
            </a:pPr>
            <a:r>
              <a:rPr lang="en-US" dirty="0" smtClean="0"/>
              <a:t>2. Provide the practitioner with data required for the application of </a:t>
            </a:r>
          </a:p>
          <a:p>
            <a:pPr marL="0" indent="0" algn="l">
              <a:buNone/>
            </a:pPr>
            <a:r>
              <a:rPr lang="en-US" dirty="0" smtClean="0"/>
              <a:t>professional services for the improvement of health.</a:t>
            </a:r>
          </a:p>
          <a:p>
            <a:pPr marL="0" indent="0" algn="l">
              <a:buNone/>
            </a:pPr>
            <a:r>
              <a:rPr lang="en-US" dirty="0" smtClean="0"/>
              <a:t>3. Records are tools of communication between health workers, the </a:t>
            </a:r>
          </a:p>
          <a:p>
            <a:pPr marL="0" indent="0" algn="l">
              <a:buNone/>
            </a:pPr>
            <a:r>
              <a:rPr lang="en-US" dirty="0" smtClean="0"/>
              <a:t>family, and other development personnel.</a:t>
            </a:r>
          </a:p>
          <a:p>
            <a:pPr marL="0" indent="0" algn="l">
              <a:buNone/>
            </a:pPr>
            <a:r>
              <a:rPr lang="en-US" dirty="0" smtClean="0"/>
              <a:t>4. Effective health records shows the health problem and other factors </a:t>
            </a:r>
          </a:p>
          <a:p>
            <a:pPr marL="0" indent="0" algn="l">
              <a:buNone/>
            </a:pPr>
            <a:r>
              <a:rPr lang="en-US" dirty="0" smtClean="0"/>
              <a:t>that affect health.</a:t>
            </a:r>
          </a:p>
          <a:p>
            <a:pPr marL="0" indent="0" algn="l">
              <a:buNone/>
            </a:pPr>
            <a:r>
              <a:rPr lang="en-US" dirty="0" smtClean="0"/>
              <a:t>5. A record indicates plans for future.</a:t>
            </a:r>
          </a:p>
          <a:p>
            <a:pPr marL="0" indent="0" algn="l">
              <a:buNone/>
            </a:pPr>
            <a:endParaRPr lang="en-US" dirty="0"/>
          </a:p>
        </p:txBody>
      </p:sp>
    </p:spTree>
    <p:extLst>
      <p:ext uri="{BB962C8B-B14F-4D97-AF65-F5344CB8AC3E}">
        <p14:creationId xmlns:p14="http://schemas.microsoft.com/office/powerpoint/2010/main" val="28904498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a:xfrm>
            <a:off x="838200" y="1690687"/>
            <a:ext cx="10515600" cy="4486275"/>
          </a:xfrm>
        </p:spPr>
        <p:txBody>
          <a:bodyPr/>
          <a:lstStyle/>
          <a:p>
            <a:pPr marL="0" indent="0" algn="l">
              <a:buNone/>
            </a:pPr>
            <a:r>
              <a:rPr lang="en-US" b="1" dirty="0" smtClean="0"/>
              <a:t>Importance of Records in Hospital. </a:t>
            </a:r>
          </a:p>
          <a:p>
            <a:pPr marL="0" indent="0" algn="l">
              <a:buNone/>
            </a:pPr>
            <a:endParaRPr lang="ar-IQ" b="1" dirty="0" smtClean="0"/>
          </a:p>
          <a:p>
            <a:pPr marL="0" indent="0" algn="l">
              <a:buNone/>
            </a:pPr>
            <a:r>
              <a:rPr lang="en-US" b="1" dirty="0" smtClean="0"/>
              <a:t>A: For the individual and family:</a:t>
            </a:r>
          </a:p>
          <a:p>
            <a:pPr marL="0" indent="0" algn="l">
              <a:buNone/>
            </a:pPr>
            <a:r>
              <a:rPr lang="en-US" dirty="0" smtClean="0"/>
              <a:t>1. Serve the history of the client.</a:t>
            </a:r>
          </a:p>
          <a:p>
            <a:pPr marL="0" indent="0" algn="l">
              <a:buNone/>
            </a:pPr>
            <a:r>
              <a:rPr lang="en-US" dirty="0" smtClean="0"/>
              <a:t>2. Assist in continuity of care.</a:t>
            </a:r>
          </a:p>
          <a:p>
            <a:pPr marL="0" indent="0" algn="l">
              <a:buNone/>
            </a:pPr>
            <a:r>
              <a:rPr lang="en-US" dirty="0" smtClean="0"/>
              <a:t>3. Evidence to support if legal issues arise.</a:t>
            </a:r>
          </a:p>
          <a:p>
            <a:pPr marL="0" indent="0" algn="l">
              <a:buNone/>
            </a:pPr>
            <a:r>
              <a:rPr lang="en-US" dirty="0" smtClean="0"/>
              <a:t>4. Assess health needs, research and teaching</a:t>
            </a:r>
            <a:r>
              <a:rPr lang="ar-IQ" dirty="0" smtClean="0"/>
              <a:t>  </a:t>
            </a:r>
            <a:endParaRPr lang="en-US" dirty="0"/>
          </a:p>
        </p:txBody>
      </p:sp>
    </p:spTree>
    <p:extLst>
      <p:ext uri="{BB962C8B-B14F-4D97-AF65-F5344CB8AC3E}">
        <p14:creationId xmlns:p14="http://schemas.microsoft.com/office/powerpoint/2010/main" val="14845458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lnSpcReduction="10000"/>
          </a:bodyPr>
          <a:lstStyle/>
          <a:p>
            <a:pPr marL="0" indent="0" algn="l">
              <a:buNone/>
            </a:pPr>
            <a:r>
              <a:rPr lang="en-US" b="1" dirty="0"/>
              <a:t>B</a:t>
            </a:r>
            <a:r>
              <a:rPr lang="en-US" b="1" dirty="0" smtClean="0"/>
              <a:t>: For the nurses:</a:t>
            </a:r>
          </a:p>
          <a:p>
            <a:pPr marL="0" indent="0" algn="l">
              <a:buNone/>
            </a:pPr>
            <a:r>
              <a:rPr lang="en-US" dirty="0" smtClean="0"/>
              <a:t>1. Document nursing service rendered.</a:t>
            </a:r>
          </a:p>
          <a:p>
            <a:pPr marL="0" indent="0" algn="l">
              <a:buNone/>
            </a:pPr>
            <a:r>
              <a:rPr lang="en-US" dirty="0" smtClean="0"/>
              <a:t>2. Shows progress- Planning and evaluation of service for future </a:t>
            </a:r>
          </a:p>
          <a:p>
            <a:pPr marL="0" indent="0" algn="l">
              <a:buNone/>
            </a:pPr>
            <a:r>
              <a:rPr lang="en-US" dirty="0" smtClean="0"/>
              <a:t>improvement.</a:t>
            </a:r>
          </a:p>
          <a:p>
            <a:pPr marL="0" indent="0" algn="l">
              <a:buNone/>
            </a:pPr>
            <a:r>
              <a:rPr lang="en-US" dirty="0" smtClean="0"/>
              <a:t>3. Guide for professional growth- Judge the quality and quantity of </a:t>
            </a:r>
          </a:p>
          <a:p>
            <a:pPr marL="0" indent="0" algn="l">
              <a:buNone/>
            </a:pPr>
            <a:r>
              <a:rPr lang="en-US" dirty="0" smtClean="0"/>
              <a:t>work done-.</a:t>
            </a:r>
          </a:p>
          <a:p>
            <a:pPr marL="0" indent="0" algn="l">
              <a:buNone/>
            </a:pPr>
            <a:r>
              <a:rPr lang="en-US" dirty="0" smtClean="0"/>
              <a:t>4. Communication tool between nurse and other staff involved in the </a:t>
            </a:r>
          </a:p>
          <a:p>
            <a:pPr marL="0" indent="0" algn="l">
              <a:buNone/>
            </a:pPr>
            <a:r>
              <a:rPr lang="en-US" dirty="0" smtClean="0"/>
              <a:t>care.</a:t>
            </a:r>
          </a:p>
          <a:p>
            <a:pPr marL="0" indent="0" algn="l">
              <a:buNone/>
            </a:pPr>
            <a:r>
              <a:rPr lang="en-US" dirty="0" smtClean="0"/>
              <a:t>5. Indicate plan for future e recording system.</a:t>
            </a:r>
            <a:endParaRPr lang="en-US" dirty="0"/>
          </a:p>
        </p:txBody>
      </p:sp>
    </p:spTree>
    <p:extLst>
      <p:ext uri="{BB962C8B-B14F-4D97-AF65-F5344CB8AC3E}">
        <p14:creationId xmlns:p14="http://schemas.microsoft.com/office/powerpoint/2010/main" val="8254223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fontScale="92500" lnSpcReduction="20000"/>
          </a:bodyPr>
          <a:lstStyle/>
          <a:p>
            <a:pPr marL="0" indent="0" algn="l">
              <a:buNone/>
            </a:pPr>
            <a:r>
              <a:rPr lang="en-US" b="1" dirty="0" smtClean="0"/>
              <a:t>Principles of Record Writing</a:t>
            </a:r>
          </a:p>
          <a:p>
            <a:pPr marL="0" indent="0" algn="l">
              <a:buNone/>
            </a:pPr>
            <a:r>
              <a:rPr lang="en-US" dirty="0" smtClean="0"/>
              <a:t>1. Nurses should develop their own method of expression and form in </a:t>
            </a:r>
          </a:p>
          <a:p>
            <a:pPr marL="0" indent="0" algn="l">
              <a:buNone/>
            </a:pPr>
            <a:r>
              <a:rPr lang="en-US" dirty="0" smtClean="0"/>
              <a:t>record writing.</a:t>
            </a:r>
          </a:p>
          <a:p>
            <a:pPr marL="0" indent="0" algn="l">
              <a:buNone/>
            </a:pPr>
            <a:r>
              <a:rPr lang="en-US" dirty="0" smtClean="0"/>
              <a:t>2. Records should be written clearly &amp; appropriately.</a:t>
            </a:r>
          </a:p>
          <a:p>
            <a:pPr marL="0" indent="0" algn="l">
              <a:buNone/>
            </a:pPr>
            <a:r>
              <a:rPr lang="en-US" dirty="0" smtClean="0"/>
              <a:t>3. Records should contain facts based on observation, conversation and </a:t>
            </a:r>
          </a:p>
          <a:p>
            <a:pPr marL="0" indent="0" algn="l">
              <a:buNone/>
            </a:pPr>
            <a:r>
              <a:rPr lang="en-US" dirty="0" smtClean="0"/>
              <a:t>action.</a:t>
            </a:r>
          </a:p>
          <a:p>
            <a:pPr marL="0" indent="0" algn="l">
              <a:buNone/>
            </a:pPr>
            <a:r>
              <a:rPr lang="en-US" dirty="0" smtClean="0"/>
              <a:t>4. Select relevant facts and the recording should be neat, complete and </a:t>
            </a:r>
          </a:p>
          <a:p>
            <a:pPr marL="0" indent="0" algn="l">
              <a:buNone/>
            </a:pPr>
            <a:r>
              <a:rPr lang="en-US" dirty="0" smtClean="0"/>
              <a:t>uniform.</a:t>
            </a:r>
          </a:p>
          <a:p>
            <a:pPr marL="0" indent="0" algn="l">
              <a:buNone/>
            </a:pPr>
            <a:r>
              <a:rPr lang="en-US" dirty="0" smtClean="0"/>
              <a:t>5. Records should be written immediately after an interview.</a:t>
            </a:r>
          </a:p>
          <a:p>
            <a:pPr marL="0" indent="0" algn="l">
              <a:buNone/>
            </a:pPr>
            <a:r>
              <a:rPr lang="en-US" dirty="0" smtClean="0"/>
              <a:t>6. Records are confidential documents</a:t>
            </a:r>
            <a:endParaRPr lang="en-US" dirty="0"/>
          </a:p>
        </p:txBody>
      </p:sp>
    </p:spTree>
    <p:extLst>
      <p:ext uri="{BB962C8B-B14F-4D97-AF65-F5344CB8AC3E}">
        <p14:creationId xmlns:p14="http://schemas.microsoft.com/office/powerpoint/2010/main" val="4956423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fontScale="85000" lnSpcReduction="10000"/>
          </a:bodyPr>
          <a:lstStyle/>
          <a:p>
            <a:pPr marL="0" indent="0" algn="l">
              <a:buNone/>
            </a:pPr>
            <a:r>
              <a:rPr lang="en-US" b="1" dirty="0" smtClean="0"/>
              <a:t>Nursing Report</a:t>
            </a:r>
          </a:p>
          <a:p>
            <a:pPr algn="l" rtl="0">
              <a:buFont typeface="Wingdings" panose="05000000000000000000" pitchFamily="2" charset="2"/>
              <a:buChar char="Ø"/>
            </a:pPr>
            <a:r>
              <a:rPr lang="en-US" dirty="0" smtClean="0"/>
              <a:t>Reports are information about a patient either written or oral.</a:t>
            </a:r>
          </a:p>
          <a:p>
            <a:pPr algn="l" rtl="0">
              <a:buFont typeface="Wingdings" panose="05000000000000000000" pitchFamily="2" charset="2"/>
              <a:buChar char="Ø"/>
            </a:pPr>
            <a:r>
              <a:rPr lang="en-US" dirty="0" smtClean="0"/>
              <a:t>A report is a summary of activities or observations seen, performed or heard.</a:t>
            </a:r>
          </a:p>
          <a:p>
            <a:pPr marL="0" indent="0" algn="l">
              <a:buNone/>
            </a:pPr>
            <a:endParaRPr lang="en-US" dirty="0" smtClean="0"/>
          </a:p>
          <a:p>
            <a:pPr marL="0" indent="0" algn="l">
              <a:buNone/>
            </a:pPr>
            <a:r>
              <a:rPr lang="en-US" b="1" dirty="0" smtClean="0"/>
              <a:t>Purposes of Writing Reports</a:t>
            </a:r>
          </a:p>
          <a:p>
            <a:pPr marL="0" indent="0" algn="l">
              <a:buNone/>
            </a:pPr>
            <a:r>
              <a:rPr lang="en-US" dirty="0" smtClean="0"/>
              <a:t>1. To show the kind and quantity of service rendered over to a specific period.</a:t>
            </a:r>
          </a:p>
          <a:p>
            <a:pPr marL="0" indent="0" algn="l">
              <a:buNone/>
            </a:pPr>
            <a:r>
              <a:rPr lang="en-US" dirty="0" smtClean="0"/>
              <a:t>2. To show the progress in reaching goals.</a:t>
            </a:r>
          </a:p>
          <a:p>
            <a:pPr marL="0" indent="0" algn="l">
              <a:buNone/>
            </a:pPr>
            <a:r>
              <a:rPr lang="en-US" dirty="0" smtClean="0"/>
              <a:t>3. As an aid in studying health conditions.</a:t>
            </a:r>
          </a:p>
          <a:p>
            <a:pPr marL="0" indent="0" algn="l">
              <a:buNone/>
            </a:pPr>
            <a:r>
              <a:rPr lang="en-US" dirty="0" smtClean="0"/>
              <a:t>4. As an aid in planning.</a:t>
            </a:r>
          </a:p>
          <a:p>
            <a:pPr marL="0" indent="0" algn="l">
              <a:buNone/>
            </a:pPr>
            <a:r>
              <a:rPr lang="en-US" dirty="0" smtClean="0"/>
              <a:t>5. To interpret the services to the public and to other interested</a:t>
            </a:r>
            <a:endParaRPr lang="en-US" dirty="0"/>
          </a:p>
        </p:txBody>
      </p:sp>
    </p:spTree>
    <p:extLst>
      <p:ext uri="{BB962C8B-B14F-4D97-AF65-F5344CB8AC3E}">
        <p14:creationId xmlns:p14="http://schemas.microsoft.com/office/powerpoint/2010/main" val="5083225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lstStyle/>
          <a:p>
            <a:pPr marL="0" indent="0" algn="l">
              <a:buNone/>
            </a:pPr>
            <a:r>
              <a:rPr lang="en-US" b="1" dirty="0" smtClean="0"/>
              <a:t>Types of Reports</a:t>
            </a:r>
          </a:p>
          <a:p>
            <a:pPr marL="0" indent="0" algn="l">
              <a:buNone/>
            </a:pPr>
            <a:r>
              <a:rPr lang="en-US" dirty="0" smtClean="0"/>
              <a:t>1. Change of shift report.</a:t>
            </a:r>
          </a:p>
          <a:p>
            <a:pPr marL="0" indent="0" algn="l">
              <a:buNone/>
            </a:pPr>
            <a:r>
              <a:rPr lang="en-US" dirty="0" smtClean="0"/>
              <a:t>2. Telephone reports.</a:t>
            </a:r>
          </a:p>
          <a:p>
            <a:pPr marL="0" indent="0" algn="l">
              <a:buNone/>
            </a:pPr>
            <a:r>
              <a:rPr lang="en-US" dirty="0" smtClean="0"/>
              <a:t>3. Telephone orders.</a:t>
            </a:r>
          </a:p>
          <a:p>
            <a:pPr marL="0" indent="0" algn="l">
              <a:buNone/>
            </a:pPr>
            <a:r>
              <a:rPr lang="en-US" dirty="0" smtClean="0"/>
              <a:t>4. Transfer reports.</a:t>
            </a:r>
          </a:p>
          <a:p>
            <a:pPr marL="0" indent="0" algn="l">
              <a:buNone/>
            </a:pPr>
            <a:r>
              <a:rPr lang="en-US" dirty="0" smtClean="0"/>
              <a:t>5. Incident reports.</a:t>
            </a:r>
          </a:p>
          <a:p>
            <a:pPr marL="0" indent="0" algn="l">
              <a:buNone/>
            </a:pPr>
            <a:r>
              <a:rPr lang="en-US" dirty="0" smtClean="0"/>
              <a:t>6. Legal reports .</a:t>
            </a:r>
          </a:p>
          <a:p>
            <a:pPr marL="0" indent="0" algn="l">
              <a:buNone/>
            </a:pPr>
            <a:endParaRPr lang="en-US" dirty="0"/>
          </a:p>
        </p:txBody>
      </p:sp>
    </p:spTree>
    <p:extLst>
      <p:ext uri="{BB962C8B-B14F-4D97-AF65-F5344CB8AC3E}">
        <p14:creationId xmlns:p14="http://schemas.microsoft.com/office/powerpoint/2010/main" val="5439370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a:xfrm>
            <a:off x="954110" y="1812746"/>
            <a:ext cx="10515600" cy="4351338"/>
          </a:xfrm>
        </p:spPr>
        <p:txBody>
          <a:bodyPr/>
          <a:lstStyle/>
          <a:p>
            <a:pPr marL="0" indent="0" algn="l">
              <a:buNone/>
            </a:pPr>
            <a:r>
              <a:rPr lang="en-US" b="1" dirty="0" smtClean="0">
                <a:solidFill>
                  <a:srgbClr val="FF0000"/>
                </a:solidFill>
              </a:rPr>
              <a:t>VII: Budget</a:t>
            </a:r>
          </a:p>
          <a:p>
            <a:pPr marL="0" indent="0" algn="l">
              <a:buNone/>
            </a:pPr>
            <a:r>
              <a:rPr lang="en-US" b="1" dirty="0" smtClean="0"/>
              <a:t>Budgeting: </a:t>
            </a:r>
            <a:r>
              <a:rPr lang="en-US" dirty="0" smtClean="0"/>
              <a:t>is the allocation of scarce resources on the bases of </a:t>
            </a:r>
          </a:p>
          <a:p>
            <a:pPr marL="0" indent="0" algn="l">
              <a:buNone/>
            </a:pPr>
            <a:r>
              <a:rPr lang="en-US" dirty="0" smtClean="0"/>
              <a:t>forecasted needs for proposed activities over a specified period of </a:t>
            </a:r>
          </a:p>
          <a:p>
            <a:pPr marL="0" indent="0" algn="l">
              <a:buNone/>
            </a:pPr>
            <a:r>
              <a:rPr lang="en-US" dirty="0" smtClean="0"/>
              <a:t>time. It is a numerical expression of an agency's expected outcome </a:t>
            </a:r>
          </a:p>
          <a:p>
            <a:pPr marL="0" indent="0" algn="l">
              <a:buNone/>
            </a:pPr>
            <a:r>
              <a:rPr lang="en-US" dirty="0" smtClean="0"/>
              <a:t>and planned expenditures.</a:t>
            </a:r>
          </a:p>
          <a:p>
            <a:pPr marL="0" indent="0" algn="l">
              <a:buNone/>
            </a:pPr>
            <a:r>
              <a:rPr lang="en-US" b="1" dirty="0" smtClean="0"/>
              <a:t>Budget</a:t>
            </a:r>
            <a:r>
              <a:rPr lang="en-US" dirty="0" smtClean="0"/>
              <a:t> is a tool for planning, monitoring and controlling cost. </a:t>
            </a:r>
          </a:p>
          <a:p>
            <a:pPr marL="0" indent="0" algn="l">
              <a:buNone/>
            </a:pPr>
            <a:r>
              <a:rPr lang="en-US" dirty="0" smtClean="0"/>
              <a:t>It is a plan that uses numerical data to predict or forecast the activities </a:t>
            </a:r>
          </a:p>
          <a:p>
            <a:pPr marL="0" indent="0" algn="l">
              <a:buNone/>
            </a:pPr>
            <a:r>
              <a:rPr lang="en-US" dirty="0" smtClean="0"/>
              <a:t>of an organization over a period of time.</a:t>
            </a:r>
            <a:endParaRPr lang="en-US" dirty="0"/>
          </a:p>
        </p:txBody>
      </p:sp>
    </p:spTree>
    <p:extLst>
      <p:ext uri="{BB962C8B-B14F-4D97-AF65-F5344CB8AC3E}">
        <p14:creationId xmlns:p14="http://schemas.microsoft.com/office/powerpoint/2010/main" val="31663853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fontScale="92500"/>
          </a:bodyPr>
          <a:lstStyle/>
          <a:p>
            <a:pPr marL="0" indent="0" algn="l">
              <a:buNone/>
            </a:pPr>
            <a:r>
              <a:rPr lang="en-US" b="1" dirty="0" smtClean="0"/>
              <a:t>Types of budget</a:t>
            </a:r>
          </a:p>
          <a:p>
            <a:pPr marL="0" indent="0" algn="l">
              <a:buNone/>
            </a:pPr>
            <a:r>
              <a:rPr lang="en-US" b="1" dirty="0" smtClean="0"/>
              <a:t>1. personnel budget: </a:t>
            </a:r>
            <a:r>
              <a:rPr lang="en-US" dirty="0" smtClean="0"/>
              <a:t>it is the largest budget expenditure because, health care is labor intensive. It includes, actual worked time( productive time/ salary expense) and the time the organization pays the employee when not working.</a:t>
            </a:r>
          </a:p>
          <a:p>
            <a:pPr marL="0" indent="0" algn="l">
              <a:buNone/>
            </a:pPr>
            <a:r>
              <a:rPr lang="en-US" b="1" dirty="0" smtClean="0"/>
              <a:t>2. Operating budget: </a:t>
            </a:r>
            <a:r>
              <a:rPr lang="en-US" dirty="0" smtClean="0"/>
              <a:t>it includes, daily expenses such as, electricity , water, repairs, maintenance, medical and surgical supplies.</a:t>
            </a:r>
          </a:p>
          <a:p>
            <a:pPr marL="0" indent="0" algn="l">
              <a:buNone/>
            </a:pPr>
            <a:r>
              <a:rPr lang="en-US" b="1" dirty="0" smtClean="0"/>
              <a:t>3. Capital budget:</a:t>
            </a:r>
            <a:r>
              <a:rPr lang="en-US" dirty="0" smtClean="0"/>
              <a:t> this involved purchase of buildings, major equipment which has long life ( 5-10) years and is not used in daily operations.</a:t>
            </a:r>
          </a:p>
          <a:p>
            <a:pPr marL="0" indent="0" algn="l">
              <a:buNone/>
            </a:pPr>
            <a:r>
              <a:rPr lang="en-US" dirty="0" smtClean="0"/>
              <a:t>E.g. C-T Scanner, ventilators, dialysis machines, etc.</a:t>
            </a:r>
            <a:endParaRPr lang="en-US" dirty="0"/>
          </a:p>
        </p:txBody>
      </p:sp>
    </p:spTree>
    <p:extLst>
      <p:ext uri="{BB962C8B-B14F-4D97-AF65-F5344CB8AC3E}">
        <p14:creationId xmlns:p14="http://schemas.microsoft.com/office/powerpoint/2010/main" val="124972824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ctr"/>
            <a:r>
              <a:rPr lang="en-US" sz="2800" b="1" dirty="0" smtClean="0">
                <a:latin typeface="+mn-lt"/>
              </a:rPr>
              <a:t>Nursing Administration</a:t>
            </a:r>
            <a:r>
              <a:rPr lang="en-US" sz="2800" dirty="0" smtClean="0">
                <a:latin typeface="+mn-lt"/>
              </a:rPr>
              <a:t/>
            </a:r>
            <a:br>
              <a:rPr lang="en-US" sz="2800" dirty="0" smtClean="0">
                <a:latin typeface="+mn-lt"/>
              </a:rPr>
            </a:br>
            <a:endParaRPr lang="en-US" sz="2800" dirty="0">
              <a:latin typeface="+mn-lt"/>
            </a:endParaRPr>
          </a:p>
        </p:txBody>
      </p:sp>
      <p:sp>
        <p:nvSpPr>
          <p:cNvPr id="3" name="عنصر نائب للمحتوى 2"/>
          <p:cNvSpPr>
            <a:spLocks noGrp="1"/>
          </p:cNvSpPr>
          <p:nvPr>
            <p:ph idx="1"/>
          </p:nvPr>
        </p:nvSpPr>
        <p:spPr/>
        <p:txBody>
          <a:bodyPr>
            <a:normAutofit/>
          </a:bodyPr>
          <a:lstStyle/>
          <a:p>
            <a:pPr marL="0" indent="0" algn="l">
              <a:buNone/>
            </a:pPr>
            <a:r>
              <a:rPr lang="en-US" b="1" dirty="0" smtClean="0">
                <a:solidFill>
                  <a:srgbClr val="FF0000"/>
                </a:solidFill>
              </a:rPr>
              <a:t>Nursing Administration </a:t>
            </a:r>
            <a:r>
              <a:rPr lang="en-US" dirty="0" smtClean="0"/>
              <a:t>is defined as the act of managing nursing duties, responsibilities, or rules.</a:t>
            </a:r>
          </a:p>
          <a:p>
            <a:pPr marL="0" indent="0" algn="l">
              <a:buNone/>
            </a:pPr>
            <a:r>
              <a:rPr lang="en-US" dirty="0" smtClean="0"/>
              <a:t>An example of administration is the act of the manager in the hospital </a:t>
            </a:r>
          </a:p>
          <a:p>
            <a:pPr marL="0" indent="0" algn="l">
              <a:buNone/>
            </a:pPr>
            <a:r>
              <a:rPr lang="en-US" dirty="0" smtClean="0"/>
              <a:t>managing the nursing staff and employing the rules of the health system.</a:t>
            </a:r>
          </a:p>
          <a:p>
            <a:pPr marL="0" indent="0" algn="l">
              <a:buNone/>
            </a:pPr>
            <a:r>
              <a:rPr lang="en-US" dirty="0" smtClean="0"/>
              <a:t>The definition of administration refers to the group of individuals who are in charge of creating and enforcing rules and regulations, or those in leadership positions who complete important tasks.</a:t>
            </a:r>
            <a:endParaRPr lang="en-US" dirty="0"/>
          </a:p>
        </p:txBody>
      </p:sp>
    </p:spTree>
    <p:extLst>
      <p:ext uri="{BB962C8B-B14F-4D97-AF65-F5344CB8AC3E}">
        <p14:creationId xmlns:p14="http://schemas.microsoft.com/office/powerpoint/2010/main" val="4588716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a:xfrm>
            <a:off x="206063" y="365125"/>
            <a:ext cx="11784168" cy="5811838"/>
          </a:xfrm>
        </p:spPr>
        <p:txBody>
          <a:bodyPr>
            <a:normAutofit lnSpcReduction="10000"/>
          </a:bodyPr>
          <a:lstStyle/>
          <a:p>
            <a:pPr marL="0" indent="0" algn="l">
              <a:buNone/>
            </a:pPr>
            <a:r>
              <a:rPr lang="en-US" b="1" dirty="0" smtClean="0">
                <a:solidFill>
                  <a:srgbClr val="FF0000"/>
                </a:solidFill>
              </a:rPr>
              <a:t>VIII: Evaluating</a:t>
            </a:r>
          </a:p>
          <a:p>
            <a:pPr marL="0" indent="0" algn="l">
              <a:buNone/>
            </a:pPr>
            <a:r>
              <a:rPr lang="en-US" dirty="0" smtClean="0"/>
              <a:t>Staff Evaluation is a continuous process and it starts with the first contact with the time the person is employed and ends with his retirement. </a:t>
            </a:r>
          </a:p>
          <a:p>
            <a:pPr marL="0" indent="0" algn="l">
              <a:buNone/>
            </a:pPr>
            <a:endParaRPr lang="en-US" b="1" dirty="0" smtClean="0"/>
          </a:p>
          <a:p>
            <a:pPr marL="0" indent="0" algn="l">
              <a:buNone/>
            </a:pPr>
            <a:r>
              <a:rPr lang="en-US" b="1" dirty="0" smtClean="0"/>
              <a:t>Principles of Evaluation</a:t>
            </a:r>
          </a:p>
          <a:p>
            <a:pPr marL="0" indent="0" algn="l">
              <a:buNone/>
            </a:pPr>
            <a:r>
              <a:rPr lang="en-US" dirty="0" smtClean="0"/>
              <a:t>1. the employee's evaluation should be based on behaviorally stated performance standards, which should be reflected in the job description and related performance standards, and the employees should be aware of them as their desirable performance goals</a:t>
            </a:r>
          </a:p>
          <a:p>
            <a:pPr marL="0" indent="0" algn="l">
              <a:buNone/>
            </a:pPr>
            <a:r>
              <a:rPr lang="en-US" dirty="0" smtClean="0"/>
              <a:t>2. an adequate representative sample of the nurse's job should be observed to provide a basis for evaluation.</a:t>
            </a:r>
          </a:p>
          <a:p>
            <a:pPr marL="0" indent="0" algn="l">
              <a:buNone/>
            </a:pPr>
            <a:r>
              <a:rPr lang="en-US" dirty="0" smtClean="0"/>
              <a:t>3. the nurse should be given a copy of job description, performance standards, and performance evaluation form, to understand how she </a:t>
            </a:r>
          </a:p>
          <a:p>
            <a:pPr marL="0" indent="0" algn="l">
              <a:buNone/>
            </a:pPr>
            <a:r>
              <a:rPr lang="en-US" dirty="0" smtClean="0"/>
              <a:t>was evaluated.</a:t>
            </a:r>
            <a:endParaRPr lang="en-US" dirty="0"/>
          </a:p>
        </p:txBody>
      </p:sp>
    </p:spTree>
    <p:extLst>
      <p:ext uri="{BB962C8B-B14F-4D97-AF65-F5344CB8AC3E}">
        <p14:creationId xmlns:p14="http://schemas.microsoft.com/office/powerpoint/2010/main" val="354611877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l"/>
            <a:r>
              <a:rPr lang="en-US" b="1" dirty="0" smtClean="0">
                <a:effectLst>
                  <a:outerShdw blurRad="38100" dist="38100" dir="2700000" algn="tl">
                    <a:srgbClr val="000000">
                      <a:alpha val="43137"/>
                    </a:srgbClr>
                  </a:outerShdw>
                </a:effectLst>
              </a:rPr>
              <a:t>Home work </a:t>
            </a:r>
            <a:endParaRPr lang="en-US" b="1" dirty="0">
              <a:effectLst>
                <a:outerShdw blurRad="38100" dist="38100" dir="2700000" algn="tl">
                  <a:srgbClr val="000000">
                    <a:alpha val="43137"/>
                  </a:srgbClr>
                </a:outerShdw>
              </a:effectLst>
            </a:endParaRPr>
          </a:p>
        </p:txBody>
      </p:sp>
      <p:sp>
        <p:nvSpPr>
          <p:cNvPr id="3" name="عنصر نائب للمحتوى 2"/>
          <p:cNvSpPr>
            <a:spLocks noGrp="1"/>
          </p:cNvSpPr>
          <p:nvPr>
            <p:ph idx="1"/>
          </p:nvPr>
        </p:nvSpPr>
        <p:spPr/>
        <p:txBody>
          <a:bodyPr/>
          <a:lstStyle/>
          <a:p>
            <a:pPr marL="0" indent="0" algn="l">
              <a:buNone/>
            </a:pPr>
            <a:r>
              <a:rPr lang="en-US" dirty="0" smtClean="0"/>
              <a:t>1- </a:t>
            </a:r>
            <a:r>
              <a:rPr lang="en-US" dirty="0"/>
              <a:t>define </a:t>
            </a:r>
            <a:r>
              <a:rPr lang="en-US" dirty="0" smtClean="0"/>
              <a:t>the budget Types </a:t>
            </a:r>
            <a:r>
              <a:rPr lang="en-US" dirty="0"/>
              <a:t>of </a:t>
            </a:r>
            <a:r>
              <a:rPr lang="en-US" dirty="0" smtClean="0"/>
              <a:t>budget?</a:t>
            </a:r>
          </a:p>
          <a:p>
            <a:pPr marL="0" indent="0" algn="l">
              <a:buNone/>
            </a:pPr>
            <a:r>
              <a:rPr lang="en-US" dirty="0" smtClean="0"/>
              <a:t>2- define the administration </a:t>
            </a:r>
            <a:r>
              <a:rPr lang="en-US" dirty="0"/>
              <a:t>and </a:t>
            </a:r>
            <a:r>
              <a:rPr lang="en-US" dirty="0" smtClean="0"/>
              <a:t>numerate Elements </a:t>
            </a:r>
            <a:r>
              <a:rPr lang="en-US" dirty="0"/>
              <a:t>of </a:t>
            </a:r>
            <a:r>
              <a:rPr lang="en-US" dirty="0" smtClean="0"/>
              <a:t>Administration? </a:t>
            </a:r>
          </a:p>
          <a:p>
            <a:pPr marL="0" indent="0" algn="l">
              <a:buNone/>
            </a:pPr>
            <a:r>
              <a:rPr lang="en-US" dirty="0" smtClean="0"/>
              <a:t>3-  different between report and record? </a:t>
            </a:r>
          </a:p>
          <a:p>
            <a:pPr marL="0" indent="0" algn="l">
              <a:buNone/>
            </a:pPr>
            <a:r>
              <a:rPr lang="en-US" dirty="0"/>
              <a:t>4-  Factors that affect </a:t>
            </a:r>
            <a:r>
              <a:rPr lang="en-US" dirty="0" smtClean="0"/>
              <a:t>staffing?</a:t>
            </a:r>
            <a:endParaRPr lang="en-US" dirty="0"/>
          </a:p>
          <a:p>
            <a:pPr marL="0" indent="0" algn="l">
              <a:buNone/>
            </a:pPr>
            <a:endParaRPr lang="en-US" dirty="0"/>
          </a:p>
          <a:p>
            <a:pPr marL="0" indent="0" algn="l">
              <a:buNone/>
            </a:pPr>
            <a:r>
              <a:rPr lang="en-US" dirty="0" smtClean="0"/>
              <a:t> </a:t>
            </a:r>
            <a:endParaRPr lang="en-US" dirty="0"/>
          </a:p>
        </p:txBody>
      </p:sp>
    </p:spTree>
    <p:extLst>
      <p:ext uri="{BB962C8B-B14F-4D97-AF65-F5344CB8AC3E}">
        <p14:creationId xmlns:p14="http://schemas.microsoft.com/office/powerpoint/2010/main" val="32386233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l"/>
            <a:r>
              <a:rPr lang="en-US" b="1" dirty="0">
                <a:effectLst>
                  <a:outerShdw blurRad="38100" dist="38100" dir="2700000" algn="tl">
                    <a:srgbClr val="000000">
                      <a:alpha val="43137"/>
                    </a:srgbClr>
                  </a:outerShdw>
                </a:effectLst>
              </a:rPr>
              <a:t>REFERENCES</a:t>
            </a:r>
          </a:p>
        </p:txBody>
      </p:sp>
      <p:sp>
        <p:nvSpPr>
          <p:cNvPr id="3" name="عنصر نائب للمحتوى 2"/>
          <p:cNvSpPr>
            <a:spLocks noGrp="1"/>
          </p:cNvSpPr>
          <p:nvPr>
            <p:ph idx="1"/>
          </p:nvPr>
        </p:nvSpPr>
        <p:spPr/>
        <p:txBody>
          <a:bodyPr/>
          <a:lstStyle/>
          <a:p>
            <a:pPr algn="r" rtl="0">
              <a:buFont typeface="Wingdings" panose="05000000000000000000" pitchFamily="2" charset="2"/>
              <a:buChar char="Ø"/>
            </a:pPr>
            <a:r>
              <a:rPr lang="en-US" dirty="0" err="1"/>
              <a:t>Basavanthappa</a:t>
            </a:r>
            <a:r>
              <a:rPr lang="en-US" dirty="0"/>
              <a:t> B T. Nursing administration. </a:t>
            </a:r>
            <a:r>
              <a:rPr lang="en-US" dirty="0" err="1"/>
              <a:t>Istedn</a:t>
            </a:r>
            <a:r>
              <a:rPr lang="en-US" dirty="0"/>
              <a:t>. New </a:t>
            </a:r>
            <a:r>
              <a:rPr lang="en-US" dirty="0" err="1"/>
              <a:t>Delhi:Jaypee</a:t>
            </a:r>
            <a:r>
              <a:rPr lang="en-US" dirty="0"/>
              <a:t> </a:t>
            </a:r>
          </a:p>
          <a:p>
            <a:pPr marL="0" indent="0" algn="l">
              <a:buNone/>
            </a:pPr>
            <a:r>
              <a:rPr lang="en-US" dirty="0"/>
              <a:t>brothers medical publishers (p) ltd; 2000.</a:t>
            </a:r>
          </a:p>
          <a:p>
            <a:pPr algn="l" rtl="0">
              <a:buFont typeface="Wingdings" panose="05000000000000000000" pitchFamily="2" charset="2"/>
              <a:buChar char="Ø"/>
            </a:pPr>
            <a:r>
              <a:rPr lang="en-US" dirty="0" smtClean="0"/>
              <a:t>Wise </a:t>
            </a:r>
            <a:r>
              <a:rPr lang="en-US" dirty="0"/>
              <a:t>P S. Leading and managing in nursing. </a:t>
            </a:r>
            <a:r>
              <a:rPr lang="en-US" dirty="0" err="1"/>
              <a:t>Istedn</a:t>
            </a:r>
            <a:r>
              <a:rPr lang="en-US" dirty="0"/>
              <a:t>. Philadelphia: Mosby </a:t>
            </a:r>
            <a:r>
              <a:rPr lang="en-US" dirty="0" smtClean="0"/>
              <a:t>publications</a:t>
            </a:r>
            <a:r>
              <a:rPr lang="en-US" dirty="0"/>
              <a:t>; 1995.</a:t>
            </a:r>
          </a:p>
          <a:p>
            <a:pPr algn="l" rtl="0">
              <a:buFont typeface="Wingdings" panose="05000000000000000000" pitchFamily="2" charset="2"/>
              <a:buChar char="Ø"/>
            </a:pPr>
            <a:r>
              <a:rPr lang="en-US" dirty="0" smtClean="0"/>
              <a:t>Koontz </a:t>
            </a:r>
            <a:r>
              <a:rPr lang="en-US" dirty="0"/>
              <a:t>H &amp;</a:t>
            </a:r>
            <a:r>
              <a:rPr lang="en-US" dirty="0" err="1"/>
              <a:t>Weihrich</a:t>
            </a:r>
            <a:r>
              <a:rPr lang="en-US" dirty="0"/>
              <a:t> H . Essentials of management an international </a:t>
            </a:r>
          </a:p>
          <a:p>
            <a:pPr marL="0" indent="0" algn="l">
              <a:buNone/>
            </a:pPr>
            <a:r>
              <a:rPr lang="en-US" dirty="0"/>
              <a:t>perspective. (</a:t>
            </a:r>
            <a:r>
              <a:rPr lang="en-US" dirty="0" err="1"/>
              <a:t>Istedn</a:t>
            </a:r>
            <a:r>
              <a:rPr lang="en-US" dirty="0"/>
              <a:t>). New Delhi: Tata McGraw Hill publishers; 2007</a:t>
            </a:r>
          </a:p>
        </p:txBody>
      </p:sp>
    </p:spTree>
    <p:extLst>
      <p:ext uri="{BB962C8B-B14F-4D97-AF65-F5344CB8AC3E}">
        <p14:creationId xmlns:p14="http://schemas.microsoft.com/office/powerpoint/2010/main" val="36591136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pic>
        <p:nvPicPr>
          <p:cNvPr id="4" name="عنصر نائب للمحتوى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83842" y="365125"/>
            <a:ext cx="11024315" cy="629325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31103512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l"/>
            <a:r>
              <a:rPr lang="en-US" sz="2800" b="1" dirty="0" smtClean="0">
                <a:latin typeface="+mn-lt"/>
              </a:rPr>
              <a:t>Elements of Administration </a:t>
            </a:r>
            <a:r>
              <a:rPr lang="en-US" sz="2800" dirty="0" smtClean="0">
                <a:latin typeface="+mn-lt"/>
              </a:rPr>
              <a:t/>
            </a:r>
            <a:br>
              <a:rPr lang="en-US" sz="2800" dirty="0" smtClean="0">
                <a:latin typeface="+mn-lt"/>
              </a:rPr>
            </a:br>
            <a:endParaRPr lang="en-US" sz="2800" dirty="0">
              <a:latin typeface="+mn-lt"/>
            </a:endParaRPr>
          </a:p>
        </p:txBody>
      </p:sp>
      <p:sp>
        <p:nvSpPr>
          <p:cNvPr id="3" name="عنصر نائب للمحتوى 2"/>
          <p:cNvSpPr>
            <a:spLocks noGrp="1"/>
          </p:cNvSpPr>
          <p:nvPr>
            <p:ph idx="1"/>
          </p:nvPr>
        </p:nvSpPr>
        <p:spPr>
          <a:xfrm>
            <a:off x="231820" y="1390918"/>
            <a:ext cx="11797048" cy="5293217"/>
          </a:xfrm>
        </p:spPr>
        <p:txBody>
          <a:bodyPr>
            <a:normAutofit/>
          </a:bodyPr>
          <a:lstStyle/>
          <a:p>
            <a:pPr marL="0" indent="0" algn="l">
              <a:buNone/>
            </a:pPr>
            <a:r>
              <a:rPr lang="en-US" b="1" dirty="0" smtClean="0">
                <a:solidFill>
                  <a:srgbClr val="FF0000"/>
                </a:solidFill>
              </a:rPr>
              <a:t>1: Planning</a:t>
            </a:r>
          </a:p>
          <a:p>
            <a:pPr marL="0" indent="0" algn="l">
              <a:buNone/>
            </a:pPr>
            <a:r>
              <a:rPr lang="en-US" dirty="0" smtClean="0"/>
              <a:t>Planning involves:</a:t>
            </a:r>
          </a:p>
          <a:p>
            <a:pPr algn="l" rtl="0">
              <a:buFont typeface="Wingdings" panose="05000000000000000000" pitchFamily="2" charset="2"/>
              <a:buChar char="Ø"/>
            </a:pPr>
            <a:r>
              <a:rPr lang="en-US" dirty="0" smtClean="0"/>
              <a:t>Choosing tasks that must be performed to attain organizational goals.</a:t>
            </a:r>
          </a:p>
          <a:p>
            <a:pPr algn="l" rtl="0">
              <a:buFont typeface="Wingdings" panose="05000000000000000000" pitchFamily="2" charset="2"/>
              <a:buChar char="Ø"/>
            </a:pPr>
            <a:r>
              <a:rPr lang="en-US" dirty="0" smtClean="0"/>
              <a:t>Outlining how the tasks must be performed, and</a:t>
            </a:r>
          </a:p>
          <a:p>
            <a:pPr algn="l" rtl="0">
              <a:buFont typeface="Wingdings" panose="05000000000000000000" pitchFamily="2" charset="2"/>
              <a:buChar char="Ø"/>
            </a:pPr>
            <a:r>
              <a:rPr lang="en-US" dirty="0" smtClean="0"/>
              <a:t>Indicating when they should be performed.</a:t>
            </a:r>
          </a:p>
          <a:p>
            <a:pPr marL="0" indent="0" algn="l">
              <a:buNone/>
            </a:pPr>
            <a:endParaRPr lang="en-US" dirty="0" smtClean="0"/>
          </a:p>
          <a:p>
            <a:pPr marL="0" indent="0" algn="l">
              <a:buNone/>
            </a:pPr>
            <a:r>
              <a:rPr lang="en-US" dirty="0" smtClean="0"/>
              <a:t>Planning activity focuses on attaining goals. Managers outline exactly what </a:t>
            </a:r>
          </a:p>
          <a:p>
            <a:pPr marL="0" indent="0" algn="l">
              <a:buNone/>
            </a:pPr>
            <a:r>
              <a:rPr lang="en-US" dirty="0" smtClean="0"/>
              <a:t>organizations should do to be successful. Planning is concerned with the </a:t>
            </a:r>
          </a:p>
          <a:p>
            <a:pPr marL="0" indent="0" algn="l">
              <a:buNone/>
            </a:pPr>
            <a:r>
              <a:rPr lang="en-US" dirty="0" smtClean="0"/>
              <a:t>success of the organization in the short term as well as in the long term.</a:t>
            </a:r>
          </a:p>
          <a:p>
            <a:pPr marL="0" indent="0" algn="l">
              <a:buNone/>
            </a:pPr>
            <a:endParaRPr lang="en-US" dirty="0"/>
          </a:p>
        </p:txBody>
      </p:sp>
    </p:spTree>
    <p:extLst>
      <p:ext uri="{BB962C8B-B14F-4D97-AF65-F5344CB8AC3E}">
        <p14:creationId xmlns:p14="http://schemas.microsoft.com/office/powerpoint/2010/main" val="42595390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a:xfrm>
            <a:off x="450761" y="1690688"/>
            <a:ext cx="11346287" cy="4813143"/>
          </a:xfrm>
        </p:spPr>
        <p:txBody>
          <a:bodyPr/>
          <a:lstStyle/>
          <a:p>
            <a:pPr marL="0" indent="0" algn="l">
              <a:buNone/>
            </a:pPr>
            <a:r>
              <a:rPr lang="en-US" b="1" dirty="0" smtClean="0">
                <a:solidFill>
                  <a:srgbClr val="FF0000"/>
                </a:solidFill>
              </a:rPr>
              <a:t>II: Organizing</a:t>
            </a:r>
          </a:p>
          <a:p>
            <a:pPr algn="l" rtl="0">
              <a:buFont typeface="Wingdings" panose="05000000000000000000" pitchFamily="2" charset="2"/>
              <a:buChar char="Ø"/>
            </a:pPr>
            <a:r>
              <a:rPr lang="en-US" dirty="0" smtClean="0"/>
              <a:t>Organizing can be thought of as assigning the tasks developed in the </a:t>
            </a:r>
          </a:p>
          <a:p>
            <a:pPr marL="0" indent="0" algn="l" rtl="0">
              <a:buNone/>
            </a:pPr>
            <a:r>
              <a:rPr lang="en-US" dirty="0" smtClean="0"/>
              <a:t>planning stages, to various individuals or groups within the organization.</a:t>
            </a:r>
          </a:p>
          <a:p>
            <a:pPr algn="l" rtl="0">
              <a:buFont typeface="Wingdings" panose="05000000000000000000" pitchFamily="2" charset="2"/>
              <a:buChar char="Ø"/>
            </a:pPr>
            <a:r>
              <a:rPr lang="en-US" dirty="0" smtClean="0"/>
              <a:t>Organizing is to create a mechanism to put plans into action.</a:t>
            </a:r>
          </a:p>
          <a:p>
            <a:pPr algn="l" rtl="0">
              <a:buFont typeface="Wingdings" panose="05000000000000000000" pitchFamily="2" charset="2"/>
              <a:buChar char="Ø"/>
            </a:pPr>
            <a:r>
              <a:rPr lang="en-US" dirty="0" smtClean="0"/>
              <a:t>People within the organization are given work assignments that </a:t>
            </a:r>
          </a:p>
          <a:p>
            <a:pPr marL="0" indent="0" algn="l" rtl="0">
              <a:buNone/>
            </a:pPr>
            <a:r>
              <a:rPr lang="en-US" dirty="0" smtClean="0"/>
              <a:t>contribute to the company‘s goals.</a:t>
            </a:r>
            <a:endParaRPr lang="en-US" dirty="0"/>
          </a:p>
        </p:txBody>
      </p:sp>
    </p:spTree>
    <p:extLst>
      <p:ext uri="{BB962C8B-B14F-4D97-AF65-F5344CB8AC3E}">
        <p14:creationId xmlns:p14="http://schemas.microsoft.com/office/powerpoint/2010/main" val="39251335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lstStyle/>
          <a:p>
            <a:pPr marL="0" indent="0" algn="l">
              <a:buNone/>
            </a:pPr>
            <a:r>
              <a:rPr lang="en-US" b="1" dirty="0" smtClean="0">
                <a:solidFill>
                  <a:srgbClr val="FF0000"/>
                </a:solidFill>
              </a:rPr>
              <a:t>III: Staffing </a:t>
            </a:r>
          </a:p>
          <a:p>
            <a:pPr marL="0" indent="0" algn="l">
              <a:buNone/>
            </a:pPr>
            <a:r>
              <a:rPr lang="en-US" b="1" dirty="0" smtClean="0"/>
              <a:t>Staffing process</a:t>
            </a:r>
          </a:p>
          <a:p>
            <a:pPr marL="0" indent="0" algn="l">
              <a:buNone/>
            </a:pPr>
            <a:r>
              <a:rPr lang="en-US" dirty="0" smtClean="0"/>
              <a:t>Staffing process is an orderly, systematic process, based upon sound </a:t>
            </a:r>
          </a:p>
          <a:p>
            <a:pPr marL="0" indent="0" algn="l">
              <a:buNone/>
            </a:pPr>
            <a:r>
              <a:rPr lang="en-US" dirty="0" smtClean="0"/>
              <a:t>rationale, applied to determine the number and kind of nursing, personnel required to provide nursing care of predetermined standard to a group of patients in a particular setting.</a:t>
            </a:r>
          </a:p>
          <a:p>
            <a:pPr marL="0" indent="0" algn="l">
              <a:buNone/>
            </a:pPr>
            <a:endParaRPr lang="en-US" dirty="0"/>
          </a:p>
        </p:txBody>
      </p:sp>
    </p:spTree>
    <p:extLst>
      <p:ext uri="{BB962C8B-B14F-4D97-AF65-F5344CB8AC3E}">
        <p14:creationId xmlns:p14="http://schemas.microsoft.com/office/powerpoint/2010/main" val="36482449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a:xfrm>
            <a:off x="838200" y="365125"/>
            <a:ext cx="10515600" cy="5811838"/>
          </a:xfrm>
        </p:spPr>
        <p:txBody>
          <a:bodyPr>
            <a:normAutofit/>
          </a:bodyPr>
          <a:lstStyle/>
          <a:p>
            <a:pPr marL="0" indent="0" algn="l">
              <a:buNone/>
            </a:pPr>
            <a:r>
              <a:rPr lang="en-US" b="1" dirty="0" smtClean="0"/>
              <a:t>Factors that affect staffing</a:t>
            </a:r>
          </a:p>
          <a:p>
            <a:pPr marL="0" indent="0" algn="l">
              <a:buNone/>
            </a:pPr>
            <a:r>
              <a:rPr lang="en-US" dirty="0" smtClean="0"/>
              <a:t>1. Philosophy and objectives of the organization.</a:t>
            </a:r>
          </a:p>
          <a:p>
            <a:pPr marL="0" indent="0" algn="l">
              <a:buNone/>
            </a:pPr>
            <a:r>
              <a:rPr lang="en-US" dirty="0" smtClean="0"/>
              <a:t>2. The type of patients, acuity levels, fluctuation in admission, length of stay, type of care, standards of nursing care, personnel policies (employee's category, holidays, weekends, sick leaves, overtime, </a:t>
            </a:r>
            <a:r>
              <a:rPr lang="en-US" dirty="0" err="1" smtClean="0"/>
              <a:t>etc</a:t>
            </a:r>
            <a:r>
              <a:rPr lang="en-US" dirty="0" smtClean="0"/>
              <a:t> . .).</a:t>
            </a:r>
          </a:p>
          <a:p>
            <a:pPr marL="0" indent="0" algn="l">
              <a:buNone/>
            </a:pPr>
            <a:r>
              <a:rPr lang="en-US" dirty="0" smtClean="0"/>
              <a:t>3. Educational and experiential levels of staff, and job descriptions</a:t>
            </a:r>
          </a:p>
          <a:p>
            <a:pPr marL="0" indent="0" algn="l">
              <a:buNone/>
            </a:pPr>
            <a:r>
              <a:rPr lang="en-US" dirty="0" smtClean="0"/>
              <a:t>4. Number of beds, supplies and equipment.</a:t>
            </a:r>
          </a:p>
          <a:p>
            <a:pPr marL="0" indent="0" algn="l">
              <a:buNone/>
            </a:pPr>
            <a:r>
              <a:rPr lang="en-US" dirty="0" smtClean="0"/>
              <a:t>5. Organizational structure, support services and personnel, patient- nurse ratio required ,and the budget.</a:t>
            </a:r>
          </a:p>
          <a:p>
            <a:pPr marL="0" indent="0" algn="l">
              <a:buNone/>
            </a:pPr>
            <a:endParaRPr lang="en-US" dirty="0"/>
          </a:p>
        </p:txBody>
      </p:sp>
    </p:spTree>
    <p:extLst>
      <p:ext uri="{BB962C8B-B14F-4D97-AF65-F5344CB8AC3E}">
        <p14:creationId xmlns:p14="http://schemas.microsoft.com/office/powerpoint/2010/main" val="26426933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lstStyle/>
          <a:p>
            <a:pPr marL="0" indent="0" algn="l">
              <a:buNone/>
            </a:pPr>
            <a:r>
              <a:rPr lang="en-US" b="1" dirty="0" smtClean="0">
                <a:solidFill>
                  <a:srgbClr val="FF0000"/>
                </a:solidFill>
              </a:rPr>
              <a:t>IV: Time Management</a:t>
            </a:r>
          </a:p>
          <a:p>
            <a:pPr marL="0" indent="0" algn="l">
              <a:buNone/>
            </a:pPr>
            <a:r>
              <a:rPr lang="en-US" dirty="0" smtClean="0"/>
              <a:t>Time is a constant that cannot be altered. The clock cannot be slowed </a:t>
            </a:r>
          </a:p>
          <a:p>
            <a:pPr marL="0" indent="0" algn="l">
              <a:buNone/>
            </a:pPr>
            <a:r>
              <a:rPr lang="en-US" dirty="0" smtClean="0"/>
              <a:t>down or speeded up. Thus, time management is a misnomer. No one </a:t>
            </a:r>
          </a:p>
          <a:p>
            <a:pPr marL="0" indent="0" algn="l">
              <a:buNone/>
            </a:pPr>
            <a:r>
              <a:rPr lang="en-US" dirty="0" smtClean="0"/>
              <a:t>manages time itself. What is managed is how time is use.</a:t>
            </a:r>
          </a:p>
          <a:p>
            <a:pPr marL="0" indent="0" algn="l">
              <a:buNone/>
            </a:pPr>
            <a:r>
              <a:rPr lang="en-US" b="1" dirty="0" smtClean="0"/>
              <a:t>Definition</a:t>
            </a:r>
          </a:p>
          <a:p>
            <a:pPr marL="0" indent="0" algn="l">
              <a:buNone/>
            </a:pPr>
            <a:r>
              <a:rPr lang="en-US" dirty="0" smtClean="0"/>
              <a:t>Time management is the optimum use of the available time.</a:t>
            </a:r>
            <a:endParaRPr lang="en-US" dirty="0"/>
          </a:p>
        </p:txBody>
      </p:sp>
    </p:spTree>
    <p:extLst>
      <p:ext uri="{BB962C8B-B14F-4D97-AF65-F5344CB8AC3E}">
        <p14:creationId xmlns:p14="http://schemas.microsoft.com/office/powerpoint/2010/main" val="12846972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lstStyle/>
          <a:p>
            <a:pPr marL="0" indent="0" algn="l">
              <a:buNone/>
            </a:pPr>
            <a:r>
              <a:rPr lang="en-US" b="1" dirty="0" smtClean="0"/>
              <a:t>Important of time management</a:t>
            </a:r>
          </a:p>
          <a:p>
            <a:pPr marL="0" indent="0" algn="l">
              <a:buNone/>
            </a:pPr>
            <a:r>
              <a:rPr lang="en-US" dirty="0" smtClean="0"/>
              <a:t>1.To know how to use time wisely.</a:t>
            </a:r>
          </a:p>
          <a:p>
            <a:pPr marL="0" indent="0" algn="l">
              <a:buNone/>
            </a:pPr>
            <a:r>
              <a:rPr lang="en-US" dirty="0" smtClean="0"/>
              <a:t>2.To get more work done in less time.</a:t>
            </a:r>
          </a:p>
          <a:p>
            <a:pPr marL="0" indent="0" algn="l">
              <a:buNone/>
            </a:pPr>
            <a:r>
              <a:rPr lang="en-US" dirty="0" smtClean="0"/>
              <a:t>3.To conserve time and energy.</a:t>
            </a:r>
          </a:p>
          <a:p>
            <a:pPr marL="0" indent="0" algn="l">
              <a:buNone/>
            </a:pPr>
            <a:r>
              <a:rPr lang="en-US" b="1" dirty="0" smtClean="0"/>
              <a:t>Principles of time management</a:t>
            </a:r>
          </a:p>
          <a:p>
            <a:pPr marL="0" indent="0" algn="l">
              <a:buNone/>
            </a:pPr>
            <a:r>
              <a:rPr lang="en-US" dirty="0" smtClean="0"/>
              <a:t>The nurse manager may start a plan for maximizing the use of </a:t>
            </a:r>
          </a:p>
          <a:p>
            <a:pPr marL="0" indent="0" algn="l">
              <a:buNone/>
            </a:pPr>
            <a:r>
              <a:rPr lang="en-US" dirty="0" smtClean="0"/>
              <a:t>managerial time by the application of the following principles.</a:t>
            </a:r>
            <a:endParaRPr lang="en-US" dirty="0"/>
          </a:p>
        </p:txBody>
      </p:sp>
    </p:spTree>
    <p:extLst>
      <p:ext uri="{BB962C8B-B14F-4D97-AF65-F5344CB8AC3E}">
        <p14:creationId xmlns:p14="http://schemas.microsoft.com/office/powerpoint/2010/main" val="13378333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lstStyle/>
          <a:p>
            <a:pPr marL="0" indent="0" algn="l">
              <a:buNone/>
            </a:pPr>
            <a:r>
              <a:rPr lang="en-US" b="1" dirty="0" smtClean="0">
                <a:solidFill>
                  <a:srgbClr val="FF0000"/>
                </a:solidFill>
              </a:rPr>
              <a:t>V: Coordinating</a:t>
            </a:r>
          </a:p>
          <a:p>
            <a:pPr marL="0" indent="0" algn="l">
              <a:buNone/>
            </a:pPr>
            <a:r>
              <a:rPr lang="en-US" b="1" dirty="0" smtClean="0"/>
              <a:t>Coordination:</a:t>
            </a:r>
            <a:r>
              <a:rPr lang="en-US" dirty="0" smtClean="0"/>
              <a:t> is the act of organizing, making different people or </a:t>
            </a:r>
          </a:p>
          <a:p>
            <a:pPr marL="0" indent="0" algn="l">
              <a:buNone/>
            </a:pPr>
            <a:r>
              <a:rPr lang="en-US" dirty="0" smtClean="0"/>
              <a:t>things work together for a goal or effect to fulfill desired goals in an </a:t>
            </a:r>
          </a:p>
          <a:p>
            <a:pPr marL="0" indent="0" algn="l">
              <a:buNone/>
            </a:pPr>
            <a:r>
              <a:rPr lang="en-US" dirty="0" smtClean="0"/>
              <a:t>organization.</a:t>
            </a:r>
          </a:p>
          <a:p>
            <a:pPr marL="0" indent="0" algn="l">
              <a:buNone/>
            </a:pPr>
            <a:r>
              <a:rPr lang="en-US" dirty="0" smtClean="0"/>
              <a:t>Coordination: is a managerial function in which different activities </a:t>
            </a:r>
          </a:p>
          <a:p>
            <a:pPr marL="0" indent="0" algn="l">
              <a:buNone/>
            </a:pPr>
            <a:r>
              <a:rPr lang="en-US" dirty="0" smtClean="0"/>
              <a:t>of the business are properly adjusted and interlinked.</a:t>
            </a:r>
            <a:endParaRPr lang="en-US" dirty="0"/>
          </a:p>
        </p:txBody>
      </p:sp>
    </p:spTree>
    <p:extLst>
      <p:ext uri="{BB962C8B-B14F-4D97-AF65-F5344CB8AC3E}">
        <p14:creationId xmlns:p14="http://schemas.microsoft.com/office/powerpoint/2010/main" val="2453286734"/>
      </p:ext>
    </p:extLst>
  </p:cSld>
  <p:clrMapOvr>
    <a:masterClrMapping/>
  </p:clrMapOvr>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266</TotalTime>
  <Words>1466</Words>
  <Application>Microsoft Office PowerPoint</Application>
  <PresentationFormat>شاشة عريضة</PresentationFormat>
  <Paragraphs>155</Paragraphs>
  <Slides>23</Slides>
  <Notes>0</Notes>
  <HiddenSlides>0</HiddenSlides>
  <MMClips>0</MMClips>
  <ScaleCrop>false</ScaleCrop>
  <HeadingPairs>
    <vt:vector size="6" baseType="variant">
      <vt:variant>
        <vt:lpstr>الخطوط المستخدمة</vt:lpstr>
      </vt:variant>
      <vt:variant>
        <vt:i4>5</vt:i4>
      </vt:variant>
      <vt:variant>
        <vt:lpstr>نسق</vt:lpstr>
      </vt:variant>
      <vt:variant>
        <vt:i4>1</vt:i4>
      </vt:variant>
      <vt:variant>
        <vt:lpstr>عناوين الشرائح</vt:lpstr>
      </vt:variant>
      <vt:variant>
        <vt:i4>23</vt:i4>
      </vt:variant>
    </vt:vector>
  </HeadingPairs>
  <TitlesOfParts>
    <vt:vector size="29" baseType="lpstr">
      <vt:lpstr>Arial</vt:lpstr>
      <vt:lpstr>Calibri</vt:lpstr>
      <vt:lpstr>Calibri Light</vt:lpstr>
      <vt:lpstr>Times New Roman</vt:lpstr>
      <vt:lpstr>Wingdings</vt:lpstr>
      <vt:lpstr>نسق Office</vt:lpstr>
      <vt:lpstr>University of Basrah  College of Nursing</vt:lpstr>
      <vt:lpstr>Nursing Administration </vt:lpstr>
      <vt:lpstr>Elements of Administration  </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Home work </vt:lpstr>
      <vt:lpstr>REFERENCES</vt:lpstr>
      <vt:lpstr>عرض تقديمي في PowerPoint</vt:lpstr>
    </vt:vector>
  </TitlesOfParts>
  <Company>SACC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University of Basrah  College of Nursing</dc:title>
  <dc:creator>Maher</dc:creator>
  <cp:lastModifiedBy>Maher</cp:lastModifiedBy>
  <cp:revision>13</cp:revision>
  <dcterms:created xsi:type="dcterms:W3CDTF">2023-08-25T10:39:31Z</dcterms:created>
  <dcterms:modified xsi:type="dcterms:W3CDTF">2023-10-10T09:21:29Z</dcterms:modified>
</cp:coreProperties>
</file>